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21"/>
  </p:notesMasterIdLst>
  <p:sldIdLst>
    <p:sldId id="256" r:id="rId2"/>
    <p:sldId id="260" r:id="rId3"/>
    <p:sldId id="296" r:id="rId4"/>
    <p:sldId id="297" r:id="rId5"/>
    <p:sldId id="298" r:id="rId6"/>
    <p:sldId id="280" r:id="rId7"/>
    <p:sldId id="281" r:id="rId8"/>
    <p:sldId id="299" r:id="rId9"/>
    <p:sldId id="287" r:id="rId10"/>
    <p:sldId id="290" r:id="rId11"/>
    <p:sldId id="291" r:id="rId12"/>
    <p:sldId id="265" r:id="rId13"/>
    <p:sldId id="300" r:id="rId14"/>
    <p:sldId id="269" r:id="rId15"/>
    <p:sldId id="270" r:id="rId16"/>
    <p:sldId id="267" r:id="rId17"/>
    <p:sldId id="276" r:id="rId18"/>
    <p:sldId id="278" r:id="rId19"/>
    <p:sldId id="295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OneDrive\Masa&#252;st&#252;\CAL&#304;DO%20MAR&#304;S%201.A&#350;AMA\CAL&#304;DO\DOK&#220;MANTASYON\T&#220;KET&#304;M%20&#304;ZLEME%20FORMU%20CAL&#304;DO-STELL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TÜKETİM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'GRAFİK STELLA'!$B$1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'GRAFİK STELLA'!$A$2:$A$9</c:f>
              <c:strCache>
                <c:ptCount val="8"/>
                <c:pt idx="0">
                  <c:v>ELEKTRİK</c:v>
                </c:pt>
                <c:pt idx="1">
                  <c:v>SU</c:v>
                </c:pt>
                <c:pt idx="2">
                  <c:v>LNG</c:v>
                </c:pt>
                <c:pt idx="3">
                  <c:v>LPG</c:v>
                </c:pt>
                <c:pt idx="4">
                  <c:v>MOTORİN</c:v>
                </c:pt>
                <c:pt idx="5">
                  <c:v>KÖMÜR</c:v>
                </c:pt>
                <c:pt idx="6">
                  <c:v>KİMYASAL</c:v>
                </c:pt>
                <c:pt idx="7">
                  <c:v>MAZOT (JENERATÖR)</c:v>
                </c:pt>
              </c:strCache>
            </c:strRef>
          </c:cat>
          <c:val>
            <c:numRef>
              <c:f>'GRAFİK STELLA'!$B$2:$B$9</c:f>
              <c:numCache>
                <c:formatCode>General</c:formatCode>
                <c:ptCount val="8"/>
                <c:pt idx="0">
                  <c:v>21</c:v>
                </c:pt>
                <c:pt idx="1">
                  <c:v>0.03</c:v>
                </c:pt>
                <c:pt idx="2">
                  <c:v>0.35</c:v>
                </c:pt>
                <c:pt idx="3">
                  <c:v>6.0000000000000001E-3</c:v>
                </c:pt>
                <c:pt idx="4">
                  <c:v>0.06</c:v>
                </c:pt>
                <c:pt idx="5">
                  <c:v>0.05</c:v>
                </c:pt>
                <c:pt idx="6">
                  <c:v>0.54</c:v>
                </c:pt>
                <c:pt idx="7">
                  <c:v>0.01</c:v>
                </c:pt>
              </c:numCache>
            </c:numRef>
          </c:val>
        </c:ser>
        <c:ser>
          <c:idx val="1"/>
          <c:order val="1"/>
          <c:tx>
            <c:strRef>
              <c:f>'GRAFİK STELLA'!$C$1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'GRAFİK STELLA'!$A$2:$A$9</c:f>
              <c:strCache>
                <c:ptCount val="8"/>
                <c:pt idx="0">
                  <c:v>ELEKTRİK</c:v>
                </c:pt>
                <c:pt idx="1">
                  <c:v>SU</c:v>
                </c:pt>
                <c:pt idx="2">
                  <c:v>LNG</c:v>
                </c:pt>
                <c:pt idx="3">
                  <c:v>LPG</c:v>
                </c:pt>
                <c:pt idx="4">
                  <c:v>MOTORİN</c:v>
                </c:pt>
                <c:pt idx="5">
                  <c:v>KÖMÜR</c:v>
                </c:pt>
                <c:pt idx="6">
                  <c:v>KİMYASAL</c:v>
                </c:pt>
                <c:pt idx="7">
                  <c:v>MAZOT (JENERATÖR)</c:v>
                </c:pt>
              </c:strCache>
            </c:strRef>
          </c:cat>
          <c:val>
            <c:numRef>
              <c:f>'GRAFİK STELLA'!$C$2:$C$9</c:f>
              <c:numCache>
                <c:formatCode>General</c:formatCode>
                <c:ptCount val="8"/>
                <c:pt idx="0">
                  <c:v>21.5</c:v>
                </c:pt>
                <c:pt idx="1">
                  <c:v>0.21</c:v>
                </c:pt>
                <c:pt idx="2">
                  <c:v>0.3</c:v>
                </c:pt>
                <c:pt idx="3">
                  <c:v>4.0000000000000001E-3</c:v>
                </c:pt>
                <c:pt idx="4">
                  <c:v>0.06</c:v>
                </c:pt>
                <c:pt idx="5">
                  <c:v>0.03</c:v>
                </c:pt>
                <c:pt idx="6">
                  <c:v>0.57999999999999996</c:v>
                </c:pt>
                <c:pt idx="7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56498976"/>
        <c:axId val="1656507680"/>
      </c:barChart>
      <c:catAx>
        <c:axId val="1656498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656507680"/>
        <c:crosses val="autoZero"/>
        <c:auto val="1"/>
        <c:lblAlgn val="ctr"/>
        <c:lblOffset val="100"/>
        <c:noMultiLvlLbl val="0"/>
      </c:catAx>
      <c:valAx>
        <c:axId val="16565076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65649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BB8FE-EA2F-483B-A52B-80BE7E1BD046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2614F-3AE7-4A40-82DB-AD7383CE3D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6881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614F-3AE7-4A40-82DB-AD7383CE3DE6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1944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614F-3AE7-4A40-82DB-AD7383CE3DE6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7412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614F-3AE7-4A40-82DB-AD7383CE3DE6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5265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614F-3AE7-4A40-82DB-AD7383CE3DE6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5154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614F-3AE7-4A40-82DB-AD7383CE3DE6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6580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614F-3AE7-4A40-82DB-AD7383CE3DE6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1404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614F-3AE7-4A40-82DB-AD7383CE3DE6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6253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614F-3AE7-4A40-82DB-AD7383CE3DE6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1803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614F-3AE7-4A40-82DB-AD7383CE3DE6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4279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6892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3325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971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667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744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5436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2334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2396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5875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371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074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0703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9713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0908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2665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360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BE31A-3AC5-4411-902B-5790BB5A80E4}" type="datetimeFigureOut">
              <a:rPr lang="tr-TR" smtClean="0"/>
              <a:t>23.06.2023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72BAE1B-6733-46E3-A383-B97FD97A3EF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963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461522" y="5708910"/>
            <a:ext cx="5030786" cy="653603"/>
          </a:xfrm>
        </p:spPr>
        <p:txBody>
          <a:bodyPr>
            <a:normAutofit/>
          </a:bodyPr>
          <a:lstStyle/>
          <a:p>
            <a:pPr algn="ctr"/>
            <a:r>
              <a:rPr lang="tr-TR" sz="2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SÜRDÜRÜLEBİLİRLİK RAPORU</a:t>
            </a:r>
            <a:endParaRPr lang="tr-TR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Resim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116" y="5359350"/>
            <a:ext cx="1981979" cy="135272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373" y="4563877"/>
            <a:ext cx="1829083" cy="114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323" y="93247"/>
            <a:ext cx="8996515" cy="4470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4101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51099" y="1956571"/>
            <a:ext cx="10501804" cy="3883790"/>
          </a:xfrm>
        </p:spPr>
        <p:txBody>
          <a:bodyPr>
            <a:noAutofit/>
          </a:bodyPr>
          <a:lstStyle/>
          <a:p>
            <a:r>
              <a:rPr lang="tr-TR" dirty="0"/>
              <a:t>Sürdürülebilir bir dünya için</a:t>
            </a:r>
            <a:r>
              <a:rPr lang="tr-TR" dirty="0" smtClean="0"/>
              <a:t>;</a:t>
            </a:r>
          </a:p>
          <a:p>
            <a:pPr marL="0" indent="0">
              <a:buNone/>
            </a:pPr>
            <a:endParaRPr lang="tr-TR" dirty="0"/>
          </a:p>
          <a:p>
            <a:pPr lvl="0"/>
            <a:r>
              <a:rPr lang="tr-TR" dirty="0"/>
              <a:t>Misafirlerimizden gelen öneri ve şikâyetlerin değerlendirilmesi, çözüme kavuşturulması ve geri bildirilmesine önem veririz</a:t>
            </a:r>
            <a:r>
              <a:rPr lang="tr-TR" dirty="0" smtClean="0"/>
              <a:t>.</a:t>
            </a:r>
          </a:p>
          <a:p>
            <a:pPr marL="0" lvl="0" indent="0">
              <a:buNone/>
            </a:pPr>
            <a:endParaRPr lang="tr-TR" dirty="0"/>
          </a:p>
          <a:p>
            <a:pPr lvl="0"/>
            <a:r>
              <a:rPr lang="tr-TR" dirty="0"/>
              <a:t>Sürdürülebilirlik anlayışı doğrultusunda, çalışanlarımızı bilinçlendirmek, gelişimine katkıda bulunmak amacıyla eğitimlerimizi yapar ve her aşamada aktif rol almalarını sağlarız</a:t>
            </a:r>
            <a:r>
              <a:rPr lang="tr-TR" dirty="0" smtClean="0"/>
              <a:t>.</a:t>
            </a:r>
          </a:p>
          <a:p>
            <a:pPr marL="0" lvl="0" indent="0">
              <a:buNone/>
            </a:pPr>
            <a:endParaRPr lang="tr-TR" dirty="0"/>
          </a:p>
          <a:p>
            <a:pPr lvl="0"/>
            <a:r>
              <a:rPr lang="tr-TR" dirty="0"/>
              <a:t>Tüm faaliyetlerimizde yasalara ve mevzuatlara uyarız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1051099" y="1332218"/>
            <a:ext cx="34654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/>
              <a:t>Sürdürülebilirlik Politikamız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84957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0764" y="1457024"/>
            <a:ext cx="10383519" cy="2504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 smtClean="0"/>
              <a:t>ÇEVRE </a:t>
            </a:r>
            <a:r>
              <a:rPr lang="tr-TR" b="1" dirty="0"/>
              <a:t>KORUMA VE ATIK YÖNETİMİ POLİTİKAMIZ</a:t>
            </a:r>
            <a:endParaRPr lang="tr-TR" dirty="0"/>
          </a:p>
          <a:p>
            <a:pPr lvl="0"/>
            <a:r>
              <a:rPr lang="tr-TR" dirty="0"/>
              <a:t>Yasal düzenlemeler çerçevesinde faaliyetlerimizin çevre etki ve boyutunu değerlendirir ve etkimizin en aza indirilmesi için çalışmalar yaparız.</a:t>
            </a:r>
          </a:p>
          <a:p>
            <a:pPr lvl="0"/>
            <a:r>
              <a:rPr lang="tr-TR" dirty="0"/>
              <a:t>Atıklarımızı kaynağında azaltmak için satın alma aşamasında değerlendirme yaparız.</a:t>
            </a:r>
          </a:p>
          <a:p>
            <a:pPr lvl="0"/>
            <a:r>
              <a:rPr lang="tr-TR" dirty="0"/>
              <a:t>Atıklarımızı gruplarına ve tehlike sınıflarına göre en etkin şekilde ayırırız. Atıklarımızı sınıfına uygun lisanslı firmalara teslim ederiz.</a:t>
            </a:r>
          </a:p>
          <a:p>
            <a:pPr lvl="0"/>
            <a:r>
              <a:rPr lang="tr-TR" dirty="0"/>
              <a:t>Atık miktarını azaltmayı hedefleriz.</a:t>
            </a:r>
          </a:p>
          <a:p>
            <a:pPr lvl="0"/>
            <a:r>
              <a:rPr lang="tr-TR" dirty="0"/>
              <a:t>Atık ayrışımı, sıfır atık vb. konularda personellerimize eğitimler verir, bu konularda etkinlikler düzenleyerek misafirlerimizin farkındalığını sağlarız.</a:t>
            </a:r>
          </a:p>
          <a:p>
            <a:pPr lvl="0"/>
            <a:r>
              <a:rPr lang="tr-TR" dirty="0"/>
              <a:t>Doğal kaynaklarımızın etkin kullanımı için gerekli altyapı çalışmalarını yapar ve düzenli takip ederek azaltmayı amaçlarız.</a:t>
            </a:r>
          </a:p>
          <a:p>
            <a:pPr lvl="0"/>
            <a:r>
              <a:rPr lang="tr-TR" dirty="0"/>
              <a:t>Misafirlerimizin ve çalışanlarımızın, doğal kaynaklarımızı bilinçli şekilde kullanması konusunda farkındalık yaratırız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1464054" y="1056914"/>
            <a:ext cx="34654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/>
              <a:t>Sürdürülebilirlik Politikamız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88610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51099" y="1732328"/>
            <a:ext cx="10383519" cy="2504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 smtClean="0"/>
              <a:t>SATIN </a:t>
            </a:r>
            <a:r>
              <a:rPr lang="tr-TR" b="1" dirty="0"/>
              <a:t>ALMA POLİTİKAMIZ</a:t>
            </a:r>
            <a:endParaRPr lang="tr-TR" dirty="0"/>
          </a:p>
          <a:p>
            <a:pPr lvl="0"/>
            <a:r>
              <a:rPr lang="tr-TR" dirty="0"/>
              <a:t>Otelimize aldığımız malzemelerde “geri dönüşüm” ve “çevre dostu” etiketi olanları tercih ederek doğayı korumaya katkıda bulunuruz. </a:t>
            </a:r>
          </a:p>
          <a:p>
            <a:pPr lvl="0"/>
            <a:r>
              <a:rPr lang="tr-TR" dirty="0"/>
              <a:t>Yerel tedarikçilerden ürün/mal tedariki sağlayarak bölge ekonomisine katkıda bulunur, yerel tedarikçilerimizin oranını takip ederek sürekli artırmayı hedefleriz</a:t>
            </a:r>
            <a:r>
              <a:rPr lang="tr-TR" dirty="0" smtClean="0"/>
              <a:t>.</a:t>
            </a:r>
          </a:p>
          <a:p>
            <a:pPr marL="0" lv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KÜLTÜREL FARKINDALIK POLİTİKAMIZ</a:t>
            </a:r>
            <a:endParaRPr lang="tr-TR" dirty="0"/>
          </a:p>
          <a:p>
            <a:pPr lvl="0"/>
            <a:r>
              <a:rPr lang="tr-TR" dirty="0"/>
              <a:t>Misafirlerimizin,  bölgemizde bulunan doğal ve kültürel miraslara, yöresel ürün ve hizmetlere ulaşabilmesi için bilgilendiririz.</a:t>
            </a:r>
          </a:p>
          <a:p>
            <a:pPr lvl="0"/>
            <a:r>
              <a:rPr lang="tr-TR" dirty="0"/>
              <a:t>Gerek turistik amaçlı gerekse çalışmak için gelen ziyaretçilerin, farklı kültürleri ile bölgesel gelişime katkı sunduklarını, misafirperverlik gösterilmesi gerektiğini biliriz.</a:t>
            </a:r>
          </a:p>
          <a:p>
            <a:pPr lvl="0"/>
            <a:r>
              <a:rPr lang="tr-TR" dirty="0"/>
              <a:t>Tüm paydaşlarımıza bölgenin yemek, aktivite, kültür ve geleneklerinin tanıtılmasında destek verir, (dini-kültürel mekânlar, doğal zenginlikler vb.) personellerimize eğitim verir, misafirlerimize bilgilendirmelerde bulunuruz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1051099" y="1332218"/>
            <a:ext cx="34654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/>
              <a:t>Sürdürülebilirlik Politikamız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56325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51099" y="1956571"/>
            <a:ext cx="10383519" cy="2504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 smtClean="0"/>
              <a:t>ERİŞİLEBİLİRLİK </a:t>
            </a:r>
            <a:r>
              <a:rPr lang="tr-TR" b="1" dirty="0"/>
              <a:t>POLİTİKAMIZ</a:t>
            </a:r>
            <a:endParaRPr lang="tr-TR" dirty="0"/>
          </a:p>
          <a:p>
            <a:pPr lvl="0"/>
            <a:r>
              <a:rPr lang="tr-TR" dirty="0"/>
              <a:t>Özel gereksinime ihtiyaç duyan bireylerin (engelliler, çocuklar vb.) ürün ve hizmetlerimize erişimi için kolaylıklar düşünerek faaliyetlerimizi gerçekleştiririz.</a:t>
            </a:r>
          </a:p>
          <a:p>
            <a:pPr lvl="0"/>
            <a:r>
              <a:rPr lang="tr-TR" dirty="0"/>
              <a:t>Sürdürülebilirlik yönetim sistemimizde uygulama ve hedeflerimizi sürekli izler, ölçer ve gerekli olduğunda düzeltici faaliyetlerimizi başlatır, planlar ve sonuçlandırırız. </a:t>
            </a:r>
          </a:p>
          <a:p>
            <a:pPr lvl="0"/>
            <a:r>
              <a:rPr lang="tr-TR" dirty="0"/>
              <a:t>Özel gereksinimi, fiziksel hassasiyetleri ve zorlukları olan tüm misafirlerimiz, personel ve ziyaretçilerimiz için erişilebilirlik, sağlık ve güvenlik standartlarını önemsiyor ve tatillerini geçirdikleri veya çalıştıkları ortamları bu standartlar doğrultusunda düzenliyoruz. </a:t>
            </a:r>
          </a:p>
          <a:p>
            <a:r>
              <a:rPr lang="tr-TR" dirty="0"/>
              <a:t>Politikalarımızda belirttiğimiz tüm konularda paydaşlarımızı da bilgilendirerek dâhil olmalarını sağlarız.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1051099" y="1332218"/>
            <a:ext cx="34654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/>
              <a:t>Sürdürülebilirlik Politikamız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61624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0407" y="1782618"/>
            <a:ext cx="9995593" cy="238298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Sürdürülebilirlik mesajımız;</a:t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dirty="0" smtClean="0"/>
              <a:t>STELLA BEACH HOTEL ailesi </a:t>
            </a:r>
            <a:r>
              <a:rPr lang="tr-TR" dirty="0" smtClean="0"/>
              <a:t>olarak;</a:t>
            </a:r>
            <a:br>
              <a:rPr lang="tr-TR" dirty="0" smtClean="0"/>
            </a:br>
            <a:r>
              <a:rPr lang="tr-TR" dirty="0" smtClean="0"/>
              <a:t> kaynaklarımızı gelecek nesillere aktarabilmek ve en verimli şekilde kullanabilmek adına sizlerin desteğine ihtiyaç duyuyoruz, </a:t>
            </a:r>
            <a:br>
              <a:rPr lang="tr-TR" dirty="0" smtClean="0"/>
            </a:br>
            <a:r>
              <a:rPr lang="tr-TR" dirty="0" smtClean="0"/>
              <a:t>Doğaya, çevreye ve insanlığa borcumuz olduğunun farkındayız.</a:t>
            </a:r>
            <a:br>
              <a:rPr lang="tr-TR" dirty="0" smtClean="0"/>
            </a:br>
            <a:r>
              <a:rPr lang="tr-TR" dirty="0" smtClean="0"/>
              <a:t>Misafirlerimizi, personellerimizi, tedarikçilerimizi ve tüm paydaşlarımızı hassasiyete davet ediyoruz.</a:t>
            </a:r>
            <a:endParaRPr lang="tr-TR" dirty="0"/>
          </a:p>
          <a:p>
            <a:pPr lvl="0"/>
            <a:endParaRPr lang="tr-TR" sz="18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987" y="4165599"/>
            <a:ext cx="2838431" cy="189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2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152699" y="1334249"/>
            <a:ext cx="511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/>
              <a:t>Kültür, Miras ve Değerlerimiz;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950942" y="1880594"/>
            <a:ext cx="10641098" cy="3709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TESİSİMİZDEKİ KÜLTÜR/MİRAS SUNUMLARINA AİT GÖRSELLERİMİZ; TÜRK GECESİ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166" y="2772697"/>
            <a:ext cx="270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572" y="2772697"/>
            <a:ext cx="270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979" y="2772697"/>
            <a:ext cx="270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0224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152699" y="1334249"/>
            <a:ext cx="511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/>
              <a:t>Kültür, Miras ve Değerlerimiz;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950942" y="1880594"/>
            <a:ext cx="10641098" cy="3709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TESİSİMİZDEKİ KÜLTÜR/MİRAS SUNUMLARINA AİT GÖRSELLERİMİZ; MARKET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95" y="2674375"/>
            <a:ext cx="270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994" y="2674375"/>
            <a:ext cx="270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088" y="2674375"/>
            <a:ext cx="270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817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485207" y="1075631"/>
            <a:ext cx="63657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Çevreye duyarlı </a:t>
            </a:r>
            <a:r>
              <a:rPr lang="tr-TR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satınalma</a:t>
            </a:r>
            <a:r>
              <a:rPr lang="tr-T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faaliyetlerimiz;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904241" y="1680384"/>
            <a:ext cx="11022288" cy="4702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Tedarikçi firmalarımızı seçerken yerel olmasına, çevre duyarlılıklarına ve adil ticaret kavramına uyup uymadıklarını kontrol eder ve değerlendirmeyi bu kriterlere göre yaparız.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Paketli ürünler yerine dökme ürünler tercih ederiz,</a:t>
            </a:r>
          </a:p>
          <a:p>
            <a:pPr marL="0" indent="0">
              <a:buNone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İçeceklerimizi </a:t>
            </a: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postmix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lt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) veya fıçı(50 </a:t>
            </a: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lt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) almaya özen gösteririz,</a:t>
            </a:r>
          </a:p>
          <a:p>
            <a:pPr marL="0" indent="0">
              <a:buNone/>
            </a:pP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Buklet ürünler yerine doldurulabilir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dispenserleri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tercih ederiz,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Tedarikçilerimizi yerelden seçerek bölge ekonomisine katkı sağlarız,</a:t>
            </a:r>
            <a:b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Tek kullanımlık ürün miktarlarımızı azaltarak atık miktarlarımızı azaltmayı hedefleriz.</a:t>
            </a:r>
            <a:b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77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152699" y="1334249"/>
            <a:ext cx="511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Özel </a:t>
            </a:r>
            <a:r>
              <a:rPr lang="tr-TR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Gereksinimli</a:t>
            </a:r>
            <a:r>
              <a:rPr lang="tr-T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Bireyler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1349635" y="1703581"/>
            <a:ext cx="9279035" cy="2915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Engelli misafirlerimiz için otopark, oda, </a:t>
            </a:r>
            <a:r>
              <a:rPr lang="tr-TR" dirty="0" smtClean="0"/>
              <a:t>asansör, rampa, şezlong </a:t>
            </a:r>
            <a:r>
              <a:rPr lang="tr-TR" dirty="0" err="1" smtClean="0"/>
              <a:t>vb</a:t>
            </a:r>
            <a:r>
              <a:rPr lang="tr-TR" dirty="0" smtClean="0"/>
              <a:t> hizmetlerimiz mevcuttur. Restoranda ve barlarda servis önceliği verilmektedir.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541" y="3161527"/>
            <a:ext cx="2700000" cy="202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635" y="2664542"/>
            <a:ext cx="270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9119" y="2664542"/>
            <a:ext cx="270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9175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8232" y="1847273"/>
            <a:ext cx="10789921" cy="4250267"/>
          </a:xfrm>
        </p:spPr>
        <p:txBody>
          <a:bodyPr>
            <a:normAutofit/>
          </a:bodyPr>
          <a:lstStyle/>
          <a:p>
            <a:pPr lvl="0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</a:t>
            </a: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7069393" y="2912622"/>
            <a:ext cx="4748759" cy="6834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 </a:t>
            </a:r>
            <a:r>
              <a:rPr lang="tr-TR" sz="1800" dirty="0" smtClean="0"/>
              <a:t>KİŞİ BAŞI KULLANIM MİKTARLARI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1306595" y="1818778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/>
              <a:t> </a:t>
            </a:r>
            <a:endParaRPr lang="tr-TR" sz="2000" dirty="0"/>
          </a:p>
        </p:txBody>
      </p:sp>
      <p:sp>
        <p:nvSpPr>
          <p:cNvPr id="11" name="Dikdörtgen 10"/>
          <p:cNvSpPr/>
          <p:nvPr/>
        </p:nvSpPr>
        <p:spPr>
          <a:xfrm>
            <a:off x="1088043" y="1309215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Sürdürülebilirlik Raporu</a:t>
            </a:r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9" name="Grafi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2439517"/>
              </p:ext>
            </p:extLst>
          </p:nvPr>
        </p:nvGraphicFramePr>
        <p:xfrm>
          <a:off x="1028231" y="2005608"/>
          <a:ext cx="6041161" cy="3992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096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8232" y="1847273"/>
            <a:ext cx="10789921" cy="4250267"/>
          </a:xfrm>
        </p:spPr>
        <p:txBody>
          <a:bodyPr>
            <a:normAutofit/>
          </a:bodyPr>
          <a:lstStyle/>
          <a:p>
            <a:pPr lvl="0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088043" y="1269036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Sürdürülebilirlik Raporu</a:t>
            </a:r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1028232" y="2348229"/>
            <a:ext cx="10637295" cy="308494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Klimalarımızın </a:t>
            </a:r>
            <a:r>
              <a:rPr lang="tr-TR" sz="1800" dirty="0" smtClean="0"/>
              <a:t>tamamı </a:t>
            </a:r>
            <a:r>
              <a:rPr lang="tr-TR" sz="1800" dirty="0" err="1" smtClean="0"/>
              <a:t>split</a:t>
            </a:r>
            <a:r>
              <a:rPr lang="tr-TR" sz="1800" dirty="0" smtClean="0"/>
              <a:t>  </a:t>
            </a:r>
            <a:r>
              <a:rPr lang="tr-TR" sz="1800" dirty="0" err="1" smtClean="0"/>
              <a:t>inverter</a:t>
            </a:r>
            <a:r>
              <a:rPr lang="tr-TR" sz="1800" dirty="0" smtClean="0"/>
              <a:t> </a:t>
            </a:r>
            <a:r>
              <a:rPr lang="tr-TR" sz="1800" dirty="0" smtClean="0"/>
              <a:t>özelliklidir.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Genel </a:t>
            </a:r>
            <a:r>
              <a:rPr lang="tr-TR" sz="1800" dirty="0" smtClean="0"/>
              <a:t>mekanlarda </a:t>
            </a:r>
            <a:r>
              <a:rPr lang="tr-TR" sz="1800" dirty="0" err="1" smtClean="0"/>
              <a:t>timerlı</a:t>
            </a:r>
            <a:r>
              <a:rPr lang="tr-TR" sz="1800" dirty="0" smtClean="0"/>
              <a:t> soğutma sağlanmaktadır.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Odalarımızın aydınlatmasında </a:t>
            </a:r>
            <a:r>
              <a:rPr lang="tr-TR" sz="1800" dirty="0" err="1" smtClean="0"/>
              <a:t>led</a:t>
            </a:r>
            <a:r>
              <a:rPr lang="tr-TR" sz="1800" dirty="0" smtClean="0"/>
              <a:t> malzemeler kullanılmaktadır.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Dış aydınlatmalarda </a:t>
            </a:r>
            <a:r>
              <a:rPr lang="tr-TR" sz="1800" dirty="0" err="1" smtClean="0"/>
              <a:t>timerlı</a:t>
            </a:r>
            <a:r>
              <a:rPr lang="tr-TR" sz="1800" dirty="0" smtClean="0"/>
              <a:t>, tasarruflu </a:t>
            </a:r>
            <a:r>
              <a:rPr lang="tr-TR" sz="1800" dirty="0" smtClean="0"/>
              <a:t>ampul/</a:t>
            </a:r>
            <a:r>
              <a:rPr lang="tr-TR" sz="1800" dirty="0" err="1" smtClean="0"/>
              <a:t>led</a:t>
            </a:r>
            <a:r>
              <a:rPr lang="tr-TR" sz="1800" dirty="0" smtClean="0"/>
              <a:t> karışık kullanılmıştır.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Su ısıtmada ısı pompası kullanılmaktadır.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Güneş enerjisinden su ısıtmak için </a:t>
            </a:r>
            <a:r>
              <a:rPr lang="tr-TR" sz="1800" dirty="0" smtClean="0"/>
              <a:t>108 </a:t>
            </a:r>
            <a:r>
              <a:rPr lang="tr-TR" sz="1800" dirty="0" smtClean="0"/>
              <a:t>panel mevcuttur.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Belli alanlarda sensörlü aydınlatma kullanılmaktadır.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800" dirty="0" smtClean="0"/>
          </a:p>
        </p:txBody>
      </p:sp>
      <p:sp>
        <p:nvSpPr>
          <p:cNvPr id="10" name="Dikdörtgen 9"/>
          <p:cNvSpPr/>
          <p:nvPr/>
        </p:nvSpPr>
        <p:spPr>
          <a:xfrm>
            <a:off x="1328188" y="1801274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/>
              <a:t>Elektrik tasarrufu uygulamalarımız;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29581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8232" y="1847273"/>
            <a:ext cx="10789921" cy="4250267"/>
          </a:xfrm>
        </p:spPr>
        <p:txBody>
          <a:bodyPr>
            <a:normAutofit/>
          </a:bodyPr>
          <a:lstStyle/>
          <a:p>
            <a:pPr lvl="0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088043" y="1269036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Sürdürülebilirlik Raporu</a:t>
            </a:r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1028232" y="2348229"/>
            <a:ext cx="10637295" cy="308494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Genel </a:t>
            </a:r>
            <a:r>
              <a:rPr lang="tr-TR" sz="1800" dirty="0" smtClean="0"/>
              <a:t>mekanlarda fotoselli musluk kullanılmaktadır.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Genel mekan pisuarları fotosellidir.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Bahçelerimizde damlama ve </a:t>
            </a:r>
            <a:r>
              <a:rPr lang="tr-TR" sz="1800" dirty="0" err="1" smtClean="0"/>
              <a:t>sprink</a:t>
            </a:r>
            <a:r>
              <a:rPr lang="tr-TR" sz="1800" dirty="0" smtClean="0"/>
              <a:t> sulamamız mevcut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tr-TR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tr-TR" sz="1800" dirty="0" smtClean="0"/>
          </a:p>
        </p:txBody>
      </p:sp>
      <p:sp>
        <p:nvSpPr>
          <p:cNvPr id="10" name="Dikdörtgen 9"/>
          <p:cNvSpPr/>
          <p:nvPr/>
        </p:nvSpPr>
        <p:spPr>
          <a:xfrm>
            <a:off x="1328188" y="1801274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/>
              <a:t>Su tasarrufu uygulamalarımız;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08153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1240443" y="1857527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/>
              <a:t>Su Risk Haritamız</a:t>
            </a:r>
            <a:endParaRPr lang="tr-TR" sz="2000" dirty="0"/>
          </a:p>
        </p:txBody>
      </p:sp>
      <p:sp>
        <p:nvSpPr>
          <p:cNvPr id="6" name="Dikdörtgen 5"/>
          <p:cNvSpPr/>
          <p:nvPr/>
        </p:nvSpPr>
        <p:spPr>
          <a:xfrm>
            <a:off x="1171170" y="1312127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Sürdürülebilirlik Raporu</a:t>
            </a:r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Resim 4"/>
          <p:cNvPicPr/>
          <p:nvPr/>
        </p:nvPicPr>
        <p:blipFill>
          <a:blip r:embed="rId3"/>
          <a:stretch>
            <a:fillRect/>
          </a:stretch>
        </p:blipFill>
        <p:spPr>
          <a:xfrm>
            <a:off x="1312601" y="2579021"/>
            <a:ext cx="8892540" cy="358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1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1240443" y="1269036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Sürdürülebilirlik Raporu</a:t>
            </a:r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979055" y="1864781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/>
              <a:t>Su Risk Haritamız</a:t>
            </a:r>
            <a:endParaRPr lang="tr-TR" sz="2000" dirty="0"/>
          </a:p>
        </p:txBody>
      </p:sp>
      <p:sp>
        <p:nvSpPr>
          <p:cNvPr id="11" name="Dikdörtgen 10"/>
          <p:cNvSpPr/>
          <p:nvPr/>
        </p:nvSpPr>
        <p:spPr>
          <a:xfrm>
            <a:off x="979055" y="2460526"/>
            <a:ext cx="106587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Doğal Hayatı Koruma Vakfı yaptığı </a:t>
            </a:r>
            <a:r>
              <a:rPr lang="tr-TR" dirty="0" smtClean="0"/>
              <a:t>açıklamaya göre Antalya’nın </a:t>
            </a:r>
            <a:r>
              <a:rPr lang="tr-TR" dirty="0"/>
              <a:t>küreselde su riski yüksek kentler listesinde bulunduğuna dikkat çekmişti, dolayısıyla su kaynaklarının yönetiminde bir yandan faaliyetlerimizi </a:t>
            </a:r>
            <a:r>
              <a:rPr lang="tr-TR" dirty="0" smtClean="0"/>
              <a:t>gerçekleştirirken bir yandan </a:t>
            </a:r>
            <a:r>
              <a:rPr lang="tr-TR" dirty="0"/>
              <a:t>doğayı göz ardı eden yaklaşımlar ve sürdürülebilir olmayan uygulamalar karşısında durmalı ve üzerimize düşeni yapmalıyız.</a:t>
            </a:r>
          </a:p>
          <a:p>
            <a:pPr lvl="0"/>
            <a:r>
              <a:rPr lang="tr-TR" dirty="0" smtClean="0"/>
              <a:t>Dolayısıyla doğal kaynaklarımızı korumayı ve en verimli şekilde kullanmayı ilke edinmiş bir işletme olarak, </a:t>
            </a:r>
            <a:br>
              <a:rPr lang="tr-TR" dirty="0" smtClean="0"/>
            </a:br>
            <a:r>
              <a:rPr lang="tr-TR" dirty="0" smtClean="0"/>
              <a:t>Personellerimize gerekli eğitimleri, misafirlerimize gerekli bilgilendirmeleri yaparak bilinçlendirmek ve katkı sağlamak durumundayız, </a:t>
            </a:r>
            <a:br>
              <a:rPr lang="tr-TR" dirty="0" smtClean="0"/>
            </a:br>
            <a:r>
              <a:rPr lang="tr-TR" dirty="0" smtClean="0"/>
              <a:t>Özellikle susuzlukla karşı karşıya olan ülkemizde doğal kaynaklarımızı koruyarak faaliyetlerimizi gerçekleştirmekteyiz.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2434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1088043" y="1269036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Atık Yönetimi</a:t>
            </a:r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İçerik Yer Tutucusu 2"/>
          <p:cNvSpPr txBox="1">
            <a:spLocks/>
          </p:cNvSpPr>
          <p:nvPr/>
        </p:nvSpPr>
        <p:spPr>
          <a:xfrm>
            <a:off x="1072340" y="2067407"/>
            <a:ext cx="10242205" cy="366837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tr-TR" sz="1800" dirty="0"/>
              <a:t>Atık ayrışımını yerinde yaparak geri dönüşümü desteklemeyiz ve bu kapsamda lisanslı atık firmaları ile çalışmaktayız</a:t>
            </a:r>
            <a:r>
              <a:rPr lang="tr-TR" sz="1800" dirty="0" smtClean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Türüne </a:t>
            </a:r>
            <a:r>
              <a:rPr lang="tr-TR" sz="1800" dirty="0"/>
              <a:t>göre ayrıştırılan atıklarımızı, uygun depolama alanlarında topladıktan sonra çalıştığımız Lisanslı firmalara teslim </a:t>
            </a:r>
            <a:r>
              <a:rPr lang="tr-TR" sz="1800" dirty="0" smtClean="0"/>
              <a:t>etmekteyiz.</a:t>
            </a:r>
          </a:p>
          <a:p>
            <a:pPr marL="0" indent="0">
              <a:buNone/>
            </a:pPr>
            <a:r>
              <a:rPr lang="tr-TR" sz="1800" dirty="0" smtClean="0"/>
              <a:t/>
            </a:r>
            <a:br>
              <a:rPr lang="tr-TR" sz="1800" dirty="0" smtClean="0"/>
            </a:b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143391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1088043" y="1269036"/>
            <a:ext cx="4518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Bölge Ekonomisine Olan Katkımız</a:t>
            </a:r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1088043" y="1919624"/>
            <a:ext cx="10457412" cy="342823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800" dirty="0" smtClean="0"/>
              <a:t/>
            </a:r>
            <a:br>
              <a:rPr lang="tr-TR" sz="1800" dirty="0" smtClean="0"/>
            </a:br>
            <a:endParaRPr lang="tr-TR" sz="1800" dirty="0"/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1730477" y="2741464"/>
            <a:ext cx="9395666" cy="223693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tr-TR" sz="1800" dirty="0"/>
              <a:t>T</a:t>
            </a:r>
            <a:r>
              <a:rPr lang="tr-TR" sz="1800" dirty="0" smtClean="0"/>
              <a:t>edarikçilerimizin %87,5 u Yerel Firmalardan oluşmaktadır. Her yıl arttırma hedefimiz bulunmaktadır.</a:t>
            </a:r>
          </a:p>
        </p:txBody>
      </p:sp>
    </p:spTree>
    <p:extLst>
      <p:ext uri="{BB962C8B-B14F-4D97-AF65-F5344CB8AC3E}">
        <p14:creationId xmlns:p14="http://schemas.microsoft.com/office/powerpoint/2010/main" val="416352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772391" y="1378933"/>
            <a:ext cx="9921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2022 ve 2023 yılı Paketli Ürün kullanım miktarları</a:t>
            </a:r>
            <a:endParaRPr lang="tr-T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1101213" y="2389239"/>
            <a:ext cx="10024930" cy="190610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tr-TR" sz="1800" dirty="0" smtClean="0"/>
              <a:t>Paketli ürünlerden dökme ürünlere geçerek kişi başı paketli ürün tüketim miktarımızı azaltmayı hedeflemekteyiz.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800" dirty="0" smtClean="0"/>
          </a:p>
        </p:txBody>
      </p:sp>
    </p:spTree>
    <p:extLst>
      <p:ext uri="{BB962C8B-B14F-4D97-AF65-F5344CB8AC3E}">
        <p14:creationId xmlns:p14="http://schemas.microsoft.com/office/powerpoint/2010/main" val="244750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İçerik Yer Tutucusu 2"/>
          <p:cNvSpPr txBox="1">
            <a:spLocks/>
          </p:cNvSpPr>
          <p:nvPr/>
        </p:nvSpPr>
        <p:spPr>
          <a:xfrm>
            <a:off x="4940512" y="5248147"/>
            <a:ext cx="7010399" cy="87094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tr-TR" sz="2400" dirty="0" smtClean="0"/>
              <a:t>‘’Doğaya </a:t>
            </a:r>
            <a:r>
              <a:rPr lang="tr-TR" sz="2400" dirty="0"/>
              <a:t>sahip çıkan geleceğine sahip çıkar</a:t>
            </a:r>
            <a:r>
              <a:rPr lang="tr-TR" sz="2400" dirty="0" smtClean="0"/>
              <a:t>.’’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Türk Atasözü</a:t>
            </a:r>
            <a:endParaRPr lang="tr-TR" sz="24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40509" y="1172447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tr-TR" altLang="tr-T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tr-TR" alt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İçerik Yer Tutucusu 2"/>
          <p:cNvSpPr txBox="1">
            <a:spLocks/>
          </p:cNvSpPr>
          <p:nvPr/>
        </p:nvSpPr>
        <p:spPr>
          <a:xfrm>
            <a:off x="3394361" y="1961009"/>
            <a:ext cx="7375237" cy="72043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 dirty="0" smtClean="0"/>
              <a:t>TEŞEKKÜR EDERİZ</a:t>
            </a:r>
            <a:endParaRPr lang="tr-TR" sz="4800" dirty="0"/>
          </a:p>
        </p:txBody>
      </p:sp>
    </p:spTree>
    <p:extLst>
      <p:ext uri="{BB962C8B-B14F-4D97-AF65-F5344CB8AC3E}">
        <p14:creationId xmlns:p14="http://schemas.microsoft.com/office/powerpoint/2010/main" val="97027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982</TotalTime>
  <Words>726</Words>
  <Application>Microsoft Office PowerPoint</Application>
  <PresentationFormat>Geniş ekran</PresentationFormat>
  <Paragraphs>94</Paragraphs>
  <Slides>19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Wingdings 3</vt:lpstr>
      <vt:lpstr>Duman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By NeC ® 2010 | Katilimsiz.Com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SİDE PRENSES RESORT HOTEL&amp;SPA </dc:title>
  <dc:creator>Hakan</dc:creator>
  <cp:lastModifiedBy>Microsoft hesabı</cp:lastModifiedBy>
  <cp:revision>83</cp:revision>
  <dcterms:created xsi:type="dcterms:W3CDTF">2023-02-16T12:16:22Z</dcterms:created>
  <dcterms:modified xsi:type="dcterms:W3CDTF">2023-06-23T14:46:21Z</dcterms:modified>
</cp:coreProperties>
</file>